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48" r:id="rId3"/>
    <p:sldId id="647" r:id="rId4"/>
    <p:sldId id="670" r:id="rId5"/>
    <p:sldId id="651" r:id="rId6"/>
    <p:sldId id="653" r:id="rId7"/>
    <p:sldId id="656" r:id="rId8"/>
    <p:sldId id="660" r:id="rId9"/>
    <p:sldId id="663" r:id="rId10"/>
    <p:sldId id="671" r:id="rId11"/>
    <p:sldId id="655" r:id="rId12"/>
    <p:sldId id="668" r:id="rId13"/>
    <p:sldId id="64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30F"/>
    <a:srgbClr val="FF00FF"/>
    <a:srgbClr val="0000FF"/>
    <a:srgbClr val="00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4" autoAdjust="0"/>
    <p:restoredTop sz="94660"/>
  </p:normalViewPr>
  <p:slideViewPr>
    <p:cSldViewPr>
      <p:cViewPr varScale="1">
        <p:scale>
          <a:sx n="106" d="100"/>
          <a:sy n="106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sd\OneDrive\2018_04_06_Misko%20naudojima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607355771529135E-2"/>
          <c:y val="3.2762362152997493E-2"/>
          <c:w val="0.89877514470210573"/>
          <c:h val="0.4926234041628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Valstybiniai miškai</c:v>
                </c:pt>
              </c:strCache>
            </c:strRef>
          </c:tx>
          <c:invertIfNegative val="0"/>
          <c:cat>
            <c:strRef>
              <c:f>Sheet1!$A$2:$A$29</c:f>
              <c:strCache>
                <c:ptCount val="28"/>
                <c:pt idx="0">
                  <c:v>Portugalija</c:v>
                </c:pt>
                <c:pt idx="1">
                  <c:v>Danija</c:v>
                </c:pt>
                <c:pt idx="2">
                  <c:v>Švedija</c:v>
                </c:pt>
                <c:pt idx="3">
                  <c:v>Prancūzija</c:v>
                </c:pt>
                <c:pt idx="4">
                  <c:v>Slovėnija</c:v>
                </c:pt>
                <c:pt idx="5">
                  <c:v>Austrija</c:v>
                </c:pt>
                <c:pt idx="6">
                  <c:v>Jungtinė Karalystė</c:v>
                </c:pt>
                <c:pt idx="7">
                  <c:v>Ispanija</c:v>
                </c:pt>
                <c:pt idx="8">
                  <c:v>Suomija</c:v>
                </c:pt>
                <c:pt idx="9">
                  <c:v>Italija</c:v>
                </c:pt>
                <c:pt idx="10">
                  <c:v>Estija</c:v>
                </c:pt>
                <c:pt idx="11">
                  <c:v>Belgija</c:v>
                </c:pt>
                <c:pt idx="12">
                  <c:v>Liuksemburgas</c:v>
                </c:pt>
                <c:pt idx="13">
                  <c:v>Olandija</c:v>
                </c:pt>
                <c:pt idx="14">
                  <c:v>Slovakija</c:v>
                </c:pt>
                <c:pt idx="15">
                  <c:v>Vokietija</c:v>
                </c:pt>
                <c:pt idx="16">
                  <c:v>Latvija</c:v>
                </c:pt>
                <c:pt idx="17">
                  <c:v>Airija</c:v>
                </c:pt>
                <c:pt idx="18">
                  <c:v>Vengrija</c:v>
                </c:pt>
                <c:pt idx="19">
                  <c:v>Lietuva</c:v>
                </c:pt>
                <c:pt idx="20">
                  <c:v>Rumunija</c:v>
                </c:pt>
                <c:pt idx="21">
                  <c:v>Kipras</c:v>
                </c:pt>
                <c:pt idx="22">
                  <c:v>Kroatija</c:v>
                </c:pt>
                <c:pt idx="23">
                  <c:v>Čekija</c:v>
                </c:pt>
                <c:pt idx="24">
                  <c:v>Graikija</c:v>
                </c:pt>
                <c:pt idx="25">
                  <c:v>Lenkija</c:v>
                </c:pt>
                <c:pt idx="26">
                  <c:v>Bulgarija</c:v>
                </c:pt>
                <c:pt idx="27">
                  <c:v>Malta</c:v>
                </c:pt>
              </c:strCache>
            </c:strRef>
          </c:cat>
          <c:val>
            <c:numRef>
              <c:f>Sheet1!$B$2:$B$29</c:f>
              <c:numCache>
                <c:formatCode>0.0</c:formatCode>
                <c:ptCount val="28"/>
                <c:pt idx="0">
                  <c:v>3</c:v>
                </c:pt>
                <c:pt idx="1">
                  <c:v>23.7</c:v>
                </c:pt>
                <c:pt idx="2">
                  <c:v>24.3</c:v>
                </c:pt>
                <c:pt idx="3">
                  <c:v>24.7</c:v>
                </c:pt>
                <c:pt idx="4">
                  <c:v>25.3</c:v>
                </c:pt>
                <c:pt idx="5">
                  <c:v>25.8</c:v>
                </c:pt>
                <c:pt idx="6">
                  <c:v>28.4</c:v>
                </c:pt>
                <c:pt idx="7">
                  <c:v>29.2</c:v>
                </c:pt>
                <c:pt idx="8">
                  <c:v>30.4</c:v>
                </c:pt>
                <c:pt idx="9">
                  <c:v>33.6</c:v>
                </c:pt>
                <c:pt idx="10">
                  <c:v>41.3</c:v>
                </c:pt>
                <c:pt idx="11">
                  <c:v>46.5</c:v>
                </c:pt>
                <c:pt idx="12">
                  <c:v>47.1</c:v>
                </c:pt>
                <c:pt idx="13">
                  <c:v>48.5</c:v>
                </c:pt>
                <c:pt idx="14">
                  <c:v>50.2</c:v>
                </c:pt>
                <c:pt idx="15">
                  <c:v>52</c:v>
                </c:pt>
                <c:pt idx="16">
                  <c:v>52.3</c:v>
                </c:pt>
                <c:pt idx="17">
                  <c:v>53.2</c:v>
                </c:pt>
                <c:pt idx="18">
                  <c:v>57.6</c:v>
                </c:pt>
                <c:pt idx="19">
                  <c:v>61.4</c:v>
                </c:pt>
                <c:pt idx="20">
                  <c:v>67</c:v>
                </c:pt>
                <c:pt idx="21">
                  <c:v>68.8</c:v>
                </c:pt>
                <c:pt idx="22">
                  <c:v>71.7</c:v>
                </c:pt>
                <c:pt idx="23">
                  <c:v>76.599999999999994</c:v>
                </c:pt>
                <c:pt idx="24">
                  <c:v>77.5</c:v>
                </c:pt>
                <c:pt idx="25">
                  <c:v>81.900000000000006</c:v>
                </c:pt>
                <c:pt idx="26">
                  <c:v>87.9</c:v>
                </c:pt>
                <c:pt idx="2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Privatūs miškai</c:v>
                </c:pt>
              </c:strCache>
            </c:strRef>
          </c:tx>
          <c:invertIfNegative val="0"/>
          <c:cat>
            <c:strRef>
              <c:f>Sheet1!$A$2:$A$29</c:f>
              <c:strCache>
                <c:ptCount val="28"/>
                <c:pt idx="0">
                  <c:v>Portugalija</c:v>
                </c:pt>
                <c:pt idx="1">
                  <c:v>Danija</c:v>
                </c:pt>
                <c:pt idx="2">
                  <c:v>Švedija</c:v>
                </c:pt>
                <c:pt idx="3">
                  <c:v>Prancūzija</c:v>
                </c:pt>
                <c:pt idx="4">
                  <c:v>Slovėnija</c:v>
                </c:pt>
                <c:pt idx="5">
                  <c:v>Austrija</c:v>
                </c:pt>
                <c:pt idx="6">
                  <c:v>Jungtinė Karalystė</c:v>
                </c:pt>
                <c:pt idx="7">
                  <c:v>Ispanija</c:v>
                </c:pt>
                <c:pt idx="8">
                  <c:v>Suomija</c:v>
                </c:pt>
                <c:pt idx="9">
                  <c:v>Italija</c:v>
                </c:pt>
                <c:pt idx="10">
                  <c:v>Estija</c:v>
                </c:pt>
                <c:pt idx="11">
                  <c:v>Belgija</c:v>
                </c:pt>
                <c:pt idx="12">
                  <c:v>Liuksemburgas</c:v>
                </c:pt>
                <c:pt idx="13">
                  <c:v>Olandija</c:v>
                </c:pt>
                <c:pt idx="14">
                  <c:v>Slovakija</c:v>
                </c:pt>
                <c:pt idx="15">
                  <c:v>Vokietija</c:v>
                </c:pt>
                <c:pt idx="16">
                  <c:v>Latvija</c:v>
                </c:pt>
                <c:pt idx="17">
                  <c:v>Airija</c:v>
                </c:pt>
                <c:pt idx="18">
                  <c:v>Vengrija</c:v>
                </c:pt>
                <c:pt idx="19">
                  <c:v>Lietuva</c:v>
                </c:pt>
                <c:pt idx="20">
                  <c:v>Rumunija</c:v>
                </c:pt>
                <c:pt idx="21">
                  <c:v>Kipras</c:v>
                </c:pt>
                <c:pt idx="22">
                  <c:v>Kroatija</c:v>
                </c:pt>
                <c:pt idx="23">
                  <c:v>Čekija</c:v>
                </c:pt>
                <c:pt idx="24">
                  <c:v>Graikija</c:v>
                </c:pt>
                <c:pt idx="25">
                  <c:v>Lenkija</c:v>
                </c:pt>
                <c:pt idx="26">
                  <c:v>Bulgarija</c:v>
                </c:pt>
                <c:pt idx="27">
                  <c:v>Malta</c:v>
                </c:pt>
              </c:strCache>
            </c:strRef>
          </c:cat>
          <c:val>
            <c:numRef>
              <c:f>Sheet1!$C$2:$C$29</c:f>
              <c:numCache>
                <c:formatCode>0.0</c:formatCode>
                <c:ptCount val="28"/>
                <c:pt idx="0">
                  <c:v>97</c:v>
                </c:pt>
                <c:pt idx="1">
                  <c:v>76.3</c:v>
                </c:pt>
                <c:pt idx="2">
                  <c:v>75.7</c:v>
                </c:pt>
                <c:pt idx="3">
                  <c:v>75.3</c:v>
                </c:pt>
                <c:pt idx="4">
                  <c:v>74.7</c:v>
                </c:pt>
                <c:pt idx="5">
                  <c:v>74.2</c:v>
                </c:pt>
                <c:pt idx="6">
                  <c:v>71.599999999999994</c:v>
                </c:pt>
                <c:pt idx="7">
                  <c:v>70.8</c:v>
                </c:pt>
                <c:pt idx="8">
                  <c:v>69.599999999999994</c:v>
                </c:pt>
                <c:pt idx="9">
                  <c:v>66.400000000000006</c:v>
                </c:pt>
                <c:pt idx="10">
                  <c:v>58.7</c:v>
                </c:pt>
                <c:pt idx="11">
                  <c:v>53.5</c:v>
                </c:pt>
                <c:pt idx="12">
                  <c:v>52.9</c:v>
                </c:pt>
                <c:pt idx="13">
                  <c:v>51.5</c:v>
                </c:pt>
                <c:pt idx="14">
                  <c:v>49.8</c:v>
                </c:pt>
                <c:pt idx="15">
                  <c:v>48</c:v>
                </c:pt>
                <c:pt idx="16">
                  <c:v>47.7</c:v>
                </c:pt>
                <c:pt idx="17">
                  <c:v>46.8</c:v>
                </c:pt>
                <c:pt idx="18">
                  <c:v>42.4</c:v>
                </c:pt>
                <c:pt idx="19">
                  <c:v>38.6</c:v>
                </c:pt>
                <c:pt idx="20">
                  <c:v>33</c:v>
                </c:pt>
                <c:pt idx="21">
                  <c:v>31.2</c:v>
                </c:pt>
                <c:pt idx="22">
                  <c:v>28.3</c:v>
                </c:pt>
                <c:pt idx="23">
                  <c:v>23.4</c:v>
                </c:pt>
                <c:pt idx="24">
                  <c:v>22.5</c:v>
                </c:pt>
                <c:pt idx="25">
                  <c:v>18.100000000000001</c:v>
                </c:pt>
                <c:pt idx="26">
                  <c:v>12.1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765760"/>
        <c:axId val="614766880"/>
      </c:barChart>
      <c:catAx>
        <c:axId val="61476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lt-LT" sz="1800" dirty="0" smtClean="0"/>
                  <a:t>ES</a:t>
                </a:r>
                <a:endParaRPr lang="en-GB" sz="1800" dirty="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lt-LT"/>
          </a:p>
        </c:txPr>
        <c:crossAx val="614766880"/>
        <c:crosses val="autoZero"/>
        <c:auto val="1"/>
        <c:lblAlgn val="ctr"/>
        <c:lblOffset val="100"/>
        <c:noMultiLvlLbl val="0"/>
      </c:catAx>
      <c:valAx>
        <c:axId val="61476688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ru-RU" sz="2000"/>
                  <a:t>%</a:t>
                </a:r>
                <a:endParaRPr lang="en-GB" sz="200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614765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694685196562915"/>
          <c:y val="1.8756973862807508E-3"/>
          <c:w val="0.37261920992384656"/>
          <c:h val="0.17574798452345874"/>
        </c:manualLayout>
      </c:layout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Prancūzija</a:t>
            </a:r>
            <a:endParaRPr lang="en-GB" dirty="0"/>
          </a:p>
        </c:rich>
      </c:tx>
      <c:layout>
        <c:manualLayout>
          <c:xMode val="edge"/>
          <c:yMode val="edge"/>
          <c:x val="0.17170144356955383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26334208223974E-2"/>
          <c:y val="0.12731481481481483"/>
          <c:w val="0.50034733158355205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Sheet3!$A$97:$A$103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Sheet3!$B$97:$B$103</c:f>
              <c:numCache>
                <c:formatCode>0</c:formatCode>
                <c:ptCount val="7"/>
                <c:pt idx="0">
                  <c:v>64</c:v>
                </c:pt>
                <c:pt idx="1">
                  <c:v>0.04</c:v>
                </c:pt>
                <c:pt idx="2">
                  <c:v>12</c:v>
                </c:pt>
                <c:pt idx="3">
                  <c:v>9</c:v>
                </c:pt>
                <c:pt idx="4">
                  <c:v>1</c:v>
                </c:pt>
                <c:pt idx="5">
                  <c:v>14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062073490813644"/>
          <c:y val="0"/>
          <c:w val="0.45271259842519684"/>
          <c:h val="0.9966240157480315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Vengrija</a:t>
            </a:r>
            <a:endParaRPr lang="en-GB" dirty="0"/>
          </a:p>
        </c:rich>
      </c:tx>
      <c:layout>
        <c:manualLayout>
          <c:xMode val="edge"/>
          <c:yMode val="edge"/>
          <c:x val="0.17600699912510934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983377077865272E-2"/>
          <c:y val="0.10879629629629629"/>
          <c:w val="0.50176902887139108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Sheet3!$A$122:$A$128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Sheet3!$B$122:$B$128</c:f>
              <c:numCache>
                <c:formatCode>0</c:formatCode>
                <c:ptCount val="7"/>
                <c:pt idx="0">
                  <c:v>28</c:v>
                </c:pt>
                <c:pt idx="1">
                  <c:v>0.04</c:v>
                </c:pt>
                <c:pt idx="2">
                  <c:v>13</c:v>
                </c:pt>
                <c:pt idx="3">
                  <c:v>58</c:v>
                </c:pt>
                <c:pt idx="4">
                  <c:v>0.04</c:v>
                </c:pt>
                <c:pt idx="5">
                  <c:v>1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495800524934378"/>
          <c:y val="0"/>
          <c:w val="0.4483753280839895"/>
          <c:h val="1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Norvegija</a:t>
            </a:r>
            <a:endParaRPr lang="en-GB" dirty="0"/>
          </a:p>
        </c:rich>
      </c:tx>
      <c:layout>
        <c:manualLayout>
          <c:xMode val="edge"/>
          <c:yMode val="edge"/>
          <c:x val="0.15009033245844272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111111111111108E-2"/>
          <c:y val="0.10218309076769248"/>
          <c:w val="0.50176902887139108"/>
          <c:h val="0.77799688923452948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Sheet3!$A$145:$A$151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Sheet3!$B$145:$B$151</c:f>
              <c:numCache>
                <c:formatCode>0</c:formatCode>
                <c:ptCount val="7"/>
                <c:pt idx="0">
                  <c:v>69</c:v>
                </c:pt>
                <c:pt idx="1">
                  <c:v>3</c:v>
                </c:pt>
                <c:pt idx="2">
                  <c:v>5</c:v>
                </c:pt>
                <c:pt idx="3">
                  <c:v>21</c:v>
                </c:pt>
                <c:pt idx="4">
                  <c:v>0.04</c:v>
                </c:pt>
                <c:pt idx="5">
                  <c:v>2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051356080489943"/>
          <c:y val="0"/>
          <c:w val="0.44281977252843396"/>
          <c:h val="1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Lenkija</a:t>
            </a:r>
          </a:p>
        </c:rich>
      </c:tx>
      <c:layout>
        <c:manualLayout>
          <c:xMode val="edge"/>
          <c:yMode val="edge"/>
          <c:x val="0.19323600174978131"/>
          <c:y val="2.7777777777777776E-2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30008748906409E-3"/>
          <c:y val="0.12731481481481483"/>
          <c:w val="0.50034733158355205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Sheet3!$A$174:$A$180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Sheet3!$B$174:$B$180</c:f>
              <c:numCache>
                <c:formatCode>0</c:formatCode>
                <c:ptCount val="7"/>
                <c:pt idx="0">
                  <c:v>16</c:v>
                </c:pt>
                <c:pt idx="1">
                  <c:v>0.04</c:v>
                </c:pt>
                <c:pt idx="2">
                  <c:v>1</c:v>
                </c:pt>
                <c:pt idx="3">
                  <c:v>82</c:v>
                </c:pt>
                <c:pt idx="4">
                  <c:v>0.04</c:v>
                </c:pt>
                <c:pt idx="5">
                  <c:v>1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1944444444444449"/>
          <c:y val="0"/>
          <c:w val="0.46388888888888891"/>
          <c:h val="0.9966240157480315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Rumunija</a:t>
            </a:r>
          </a:p>
        </c:rich>
      </c:tx>
      <c:layout>
        <c:manualLayout>
          <c:xMode val="edge"/>
          <c:yMode val="edge"/>
          <c:x val="0.15880555555555553"/>
          <c:y val="2.7777777777777776E-2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881889763779531E-2"/>
          <c:y val="0.10879629629629629"/>
          <c:w val="0.50034733158355205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Sheet3!$A$198:$A$204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Sheet3!$B$198:$B$204</c:f>
              <c:numCache>
                <c:formatCode>0</c:formatCode>
                <c:ptCount val="7"/>
                <c:pt idx="0">
                  <c:v>11</c:v>
                </c:pt>
                <c:pt idx="1">
                  <c:v>0.04</c:v>
                </c:pt>
                <c:pt idx="2">
                  <c:v>10</c:v>
                </c:pt>
                <c:pt idx="3">
                  <c:v>66</c:v>
                </c:pt>
                <c:pt idx="4">
                  <c:v>1</c:v>
                </c:pt>
                <c:pt idx="5">
                  <c:v>12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1666666666666672"/>
          <c:y val="0"/>
          <c:w val="0.46666666666666667"/>
          <c:h val="0.9966240157480315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Slovakija</a:t>
            </a:r>
            <a:endParaRPr lang="en-GB" dirty="0"/>
          </a:p>
        </c:rich>
      </c:tx>
      <c:layout>
        <c:manualLayout>
          <c:xMode val="edge"/>
          <c:yMode val="edge"/>
          <c:x val="0.16357633420822401"/>
          <c:y val="2.7777777777777776E-2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30008748906409E-3"/>
          <c:y val="0.10879629629629629"/>
          <c:w val="0.50034733158355205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Sheet3!$A$222:$A$228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Sheet3!$B$222:$B$228</c:f>
              <c:numCache>
                <c:formatCode>0</c:formatCode>
                <c:ptCount val="7"/>
                <c:pt idx="0">
                  <c:v>14</c:v>
                </c:pt>
                <c:pt idx="1">
                  <c:v>0.04</c:v>
                </c:pt>
                <c:pt idx="2">
                  <c:v>28</c:v>
                </c:pt>
                <c:pt idx="3">
                  <c:v>42</c:v>
                </c:pt>
                <c:pt idx="4">
                  <c:v>0.04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noFill/>
        </a:ln>
      </c:spPr>
    </c:plotArea>
    <c:legend>
      <c:legendPos val="r"/>
      <c:layout>
        <c:manualLayout>
          <c:xMode val="edge"/>
          <c:yMode val="edge"/>
          <c:x val="0.53888888888888886"/>
          <c:y val="0"/>
          <c:w val="0.44444444444444442"/>
          <c:h val="0.9966240157480315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Jungtinė</a:t>
            </a:r>
            <a:r>
              <a:rPr lang="lt-LT" baseline="0" dirty="0" smtClean="0"/>
              <a:t> Karalystė</a:t>
            </a:r>
            <a:endParaRPr lang="en-GB" dirty="0"/>
          </a:p>
        </c:rich>
      </c:tx>
      <c:layout>
        <c:manualLayout>
          <c:xMode val="edge"/>
          <c:yMode val="edge"/>
          <c:x val="0.10636811023622046"/>
          <c:y val="4.6296296296296294E-3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983377077865272E-2"/>
          <c:y val="0.10879629629629629"/>
          <c:w val="0.50176902887139108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Sheet3!$A$246:$A$252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Sheet3!$B$246:$B$252</c:f>
              <c:numCache>
                <c:formatCode>0</c:formatCode>
                <c:ptCount val="7"/>
                <c:pt idx="0">
                  <c:v>51</c:v>
                </c:pt>
                <c:pt idx="1">
                  <c:v>1</c:v>
                </c:pt>
                <c:pt idx="2">
                  <c:v>13</c:v>
                </c:pt>
                <c:pt idx="3">
                  <c:v>32</c:v>
                </c:pt>
                <c:pt idx="4">
                  <c:v>3</c:v>
                </c:pt>
                <c:pt idx="5">
                  <c:v>0.04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495800524934378"/>
          <c:y val="0"/>
          <c:w val="0.4483753280839895"/>
          <c:h val="1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111111111111112E-2"/>
          <c:y val="0.10185185185185185"/>
          <c:w val="0.46923311939699003"/>
          <c:h val="0.6923669463021456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etal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Sheet3!$A$293:$A$296</c:f>
              <c:strCache>
                <c:ptCount val="4"/>
                <c:pt idx="0">
                  <c:v>Privatūs miškai valdomi pavienių savininkų</c:v>
                </c:pt>
                <c:pt idx="1">
                  <c:v>Privatūs miškai valdomi juridinių asmenų</c:v>
                </c:pt>
                <c:pt idx="2">
                  <c:v>Valstybinės reikšmės miškai</c:v>
                </c:pt>
                <c:pt idx="3">
                  <c:v>Restitucijai skirti miškai</c:v>
                </c:pt>
              </c:strCache>
            </c:strRef>
          </c:cat>
          <c:val>
            <c:numRef>
              <c:f>Sheet3!$B$293:$B$296</c:f>
              <c:numCache>
                <c:formatCode>0</c:formatCode>
                <c:ptCount val="4"/>
                <c:pt idx="0">
                  <c:v>33.149048844681019</c:v>
                </c:pt>
                <c:pt idx="1">
                  <c:v>5.6205910158618018</c:v>
                </c:pt>
                <c:pt idx="2">
                  <c:v>51.017492113136086</c:v>
                </c:pt>
                <c:pt idx="3">
                  <c:v>10.212868026321091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 prstMaterial="flat"/>
      </c:spPr>
    </c:plotArea>
    <c:legend>
      <c:legendPos val="r"/>
      <c:layout>
        <c:manualLayout>
          <c:xMode val="edge"/>
          <c:yMode val="edge"/>
          <c:x val="0.52762589870966714"/>
          <c:y val="1.9852207026825747E-3"/>
          <c:w val="0.47043597719911462"/>
          <c:h val="0.95898863278051127"/>
        </c:manualLayout>
      </c:layout>
      <c:overlay val="0"/>
      <c:txPr>
        <a:bodyPr/>
        <a:lstStyle/>
        <a:p>
          <a:pPr>
            <a:defRPr sz="1600" b="1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58065046237507"/>
          <c:y val="2.8116843700136378E-2"/>
          <c:w val="0.46165636804297039"/>
          <c:h val="0.8061173758471280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Sheet1!$A$37:$A$47</c:f>
              <c:strCache>
                <c:ptCount val="11"/>
                <c:pt idx="0">
                  <c:v>Bulgarija (vyr. valstybiniai)</c:v>
                </c:pt>
                <c:pt idx="1">
                  <c:v>Čekija (vyr. valstybiniai)</c:v>
                </c:pt>
                <c:pt idx="2">
                  <c:v>Lenkija (vyr. valstybiniai)</c:v>
                </c:pt>
                <c:pt idx="3">
                  <c:v>Norvegija</c:v>
                </c:pt>
                <c:pt idx="4">
                  <c:v>Rumunija (vyr. valstybiniai)</c:v>
                </c:pt>
                <c:pt idx="5">
                  <c:v>Prancūzija</c:v>
                </c:pt>
                <c:pt idx="6">
                  <c:v>Suomija</c:v>
                </c:pt>
                <c:pt idx="7">
                  <c:v>Vengrija (vyr. valstybiniai)</c:v>
                </c:pt>
                <c:pt idx="8">
                  <c:v>Jungtinė Karalystė</c:v>
                </c:pt>
                <c:pt idx="9">
                  <c:v>Belgija </c:v>
                </c:pt>
                <c:pt idx="10">
                  <c:v>Slovakija</c:v>
                </c:pt>
              </c:strCache>
            </c:strRef>
          </c:cat>
          <c:val>
            <c:numRef>
              <c:f>Sheet1!$B$37:$B$47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865104"/>
        <c:axId val="619865664"/>
      </c:barChart>
      <c:catAx>
        <c:axId val="6198651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/>
            </a:pPr>
            <a:endParaRPr lang="lt-LT"/>
          </a:p>
        </c:txPr>
        <c:crossAx val="619865664"/>
        <c:crosses val="autoZero"/>
        <c:auto val="1"/>
        <c:lblAlgn val="ctr"/>
        <c:lblOffset val="100"/>
        <c:noMultiLvlLbl val="0"/>
      </c:catAx>
      <c:valAx>
        <c:axId val="6198656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800" b="1" dirty="0" smtClean="0"/>
                  <a:t>%</a:t>
                </a:r>
                <a:endParaRPr lang="en-GB" sz="1800" b="1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619865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88101148305195"/>
          <c:y val="5.1400554097404488E-2"/>
          <c:w val="0.83603317838236468"/>
          <c:h val="0.68447142023913676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698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Sheet2!$A$2:$A$8</c:f>
              <c:strCache>
                <c:ptCount val="7"/>
                <c:pt idx="0">
                  <c:v>&lt; 1 ha</c:v>
                </c:pt>
                <c:pt idx="1">
                  <c:v>1-2 ha</c:v>
                </c:pt>
                <c:pt idx="2">
                  <c:v>3-5 ha</c:v>
                </c:pt>
                <c:pt idx="3">
                  <c:v>6-10 ha</c:v>
                </c:pt>
                <c:pt idx="4">
                  <c:v>11-20 ha</c:v>
                </c:pt>
                <c:pt idx="5">
                  <c:v>21-50 ha</c:v>
                </c:pt>
                <c:pt idx="6">
                  <c:v>&gt;50 ha</c:v>
                </c:pt>
              </c:strCache>
            </c:strRef>
          </c:cat>
          <c:val>
            <c:numRef>
              <c:f>Sheet2!$B$2:$B$8</c:f>
              <c:numCache>
                <c:formatCode>0.0</c:formatCode>
                <c:ptCount val="7"/>
                <c:pt idx="0">
                  <c:v>61</c:v>
                </c:pt>
                <c:pt idx="1">
                  <c:v>12</c:v>
                </c:pt>
                <c:pt idx="2">
                  <c:v>13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392016"/>
        <c:axId val="614394816"/>
      </c:barChart>
      <c:catAx>
        <c:axId val="61439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lt-LT"/>
          </a:p>
        </c:txPr>
        <c:crossAx val="614394816"/>
        <c:crosses val="autoZero"/>
        <c:auto val="1"/>
        <c:lblAlgn val="ctr"/>
        <c:lblOffset val="100"/>
        <c:noMultiLvlLbl val="0"/>
      </c:catAx>
      <c:valAx>
        <c:axId val="6143948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 b="1"/>
                </a:pPr>
                <a:r>
                  <a:rPr lang="en-GB" sz="1400" b="1"/>
                  <a:t>%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4325134878973461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61439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Sheet2!$A$28:$A$36</c:f>
              <c:strCache>
                <c:ptCount val="9"/>
                <c:pt idx="0">
                  <c:v>&lt; 1 ha</c:v>
                </c:pt>
                <c:pt idx="1">
                  <c:v>1-2 ha</c:v>
                </c:pt>
                <c:pt idx="2">
                  <c:v>3-5 ha</c:v>
                </c:pt>
                <c:pt idx="3">
                  <c:v>6-10 ha</c:v>
                </c:pt>
                <c:pt idx="4">
                  <c:v>11-20 ha</c:v>
                </c:pt>
                <c:pt idx="5">
                  <c:v>21-50 ha</c:v>
                </c:pt>
                <c:pt idx="6">
                  <c:v>21-100 ha</c:v>
                </c:pt>
                <c:pt idx="7">
                  <c:v>101- 500 ha</c:v>
                </c:pt>
                <c:pt idx="8">
                  <c:v>&gt;500 ha</c:v>
                </c:pt>
              </c:strCache>
            </c:strRef>
          </c:cat>
          <c:val>
            <c:numRef>
              <c:f>Sheet2!$B$28:$B$36</c:f>
              <c:numCache>
                <c:formatCode>0.0</c:formatCode>
                <c:ptCount val="9"/>
                <c:pt idx="0">
                  <c:v>5</c:v>
                </c:pt>
                <c:pt idx="1">
                  <c:v>4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  <c:pt idx="5">
                  <c:v>16</c:v>
                </c:pt>
                <c:pt idx="6">
                  <c:v>11</c:v>
                </c:pt>
                <c:pt idx="7">
                  <c:v>18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 prstMaterial="metal"/>
      </c:spPr>
    </c:plotArea>
    <c:legend>
      <c:legendPos val="r"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Sheet3!$A$7:$A$9</c:f>
              <c:strCache>
                <c:ptCount val="3"/>
                <c:pt idx="0">
                  <c:v>Valstybinės reikšmės miškai</c:v>
                </c:pt>
                <c:pt idx="1">
                  <c:v>Provincijų miškai</c:v>
                </c:pt>
                <c:pt idx="2">
                  <c:v>Bendruomeniniai miškai</c:v>
                </c:pt>
              </c:strCache>
            </c:strRef>
          </c:cat>
          <c:val>
            <c:numRef>
              <c:f>Sheet3!$B$7:$B$9</c:f>
              <c:numCache>
                <c:formatCode>0.0</c:formatCode>
                <c:ptCount val="3"/>
                <c:pt idx="0">
                  <c:v>86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866601049868763"/>
          <c:y val="4.5144721493146703E-2"/>
          <c:w val="0.37466732283464571"/>
          <c:h val="0.91896981627296592"/>
        </c:manualLayout>
      </c:layout>
      <c:overlay val="0"/>
      <c:txPr>
        <a:bodyPr/>
        <a:lstStyle/>
        <a:p>
          <a:pPr>
            <a:defRPr sz="1600" b="1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Sheet3!$A$11:$A$13</c:f>
              <c:strCache>
                <c:ptCount val="3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</c:strCache>
            </c:strRef>
          </c:cat>
          <c:val>
            <c:numRef>
              <c:f>Sheet3!$B$11:$B$13</c:f>
              <c:numCache>
                <c:formatCode>0.0</c:formatCode>
                <c:ptCount val="3"/>
                <c:pt idx="0">
                  <c:v>83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/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lt-LT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lt-LT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lt-LT"/>
          </a:p>
        </c:txPr>
      </c:legendEntry>
      <c:layout>
        <c:manualLayout>
          <c:xMode val="edge"/>
          <c:yMode val="edge"/>
          <c:x val="0.6"/>
          <c:y val="3.0621172353455816E-3"/>
          <c:w val="0.4"/>
          <c:h val="0.99693788276465445"/>
        </c:manualLayout>
      </c:layout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Belgija</a:t>
            </a:r>
            <a:endParaRPr lang="en-GB" dirty="0"/>
          </a:p>
        </c:rich>
      </c:tx>
      <c:layout>
        <c:manualLayout>
          <c:xMode val="edge"/>
          <c:yMode val="edge"/>
          <c:x val="0.12801377952755905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152230971128632E-3"/>
          <c:y val="0.10310073003486776"/>
          <c:w val="0.50034733158355205"/>
          <c:h val="0.7757536920895366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Sheet3!$A$272:$A$278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Sheet3!$B$272:$B$278</c:f>
              <c:numCache>
                <c:formatCode>0</c:formatCode>
                <c:ptCount val="7"/>
                <c:pt idx="0">
                  <c:v>37</c:v>
                </c:pt>
                <c:pt idx="1">
                  <c:v>0.04</c:v>
                </c:pt>
                <c:pt idx="2">
                  <c:v>15</c:v>
                </c:pt>
                <c:pt idx="3">
                  <c:v>12</c:v>
                </c:pt>
                <c:pt idx="4">
                  <c:v>0.04</c:v>
                </c:pt>
                <c:pt idx="5">
                  <c:v>36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2106911636045494"/>
          <c:y val="1.3352476975058312E-3"/>
          <c:w val="0.47893088363954506"/>
          <c:h val="0.99732914939144812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Bulgarija</a:t>
            </a:r>
            <a:endParaRPr lang="en-GB" dirty="0"/>
          </a:p>
        </c:rich>
      </c:tx>
      <c:layout>
        <c:manualLayout>
          <c:xMode val="edge"/>
          <c:yMode val="edge"/>
          <c:x val="0.14468044619422571"/>
          <c:y val="2.7777777777777776E-2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30008748906409E-3"/>
          <c:y val="0.1032004278726865"/>
          <c:w val="0.50034733158355205"/>
          <c:h val="0.77550998606992383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Sheet3!$A$34:$A$40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Sheet3!$B$34:$B$40</c:f>
              <c:numCache>
                <c:formatCode>0</c:formatCode>
                <c:ptCount val="7"/>
                <c:pt idx="0">
                  <c:v>10</c:v>
                </c:pt>
                <c:pt idx="1">
                  <c:v>0.04</c:v>
                </c:pt>
                <c:pt idx="2">
                  <c:v>1</c:v>
                </c:pt>
                <c:pt idx="3">
                  <c:v>77</c:v>
                </c:pt>
                <c:pt idx="4">
                  <c:v>0.04</c:v>
                </c:pt>
                <c:pt idx="5">
                  <c:v>12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1944444444444449"/>
          <c:y val="2.4547130090958554E-2"/>
          <c:w val="0.46388888888888891"/>
          <c:h val="0.95090538373229183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Čekija</a:t>
            </a:r>
            <a:endParaRPr lang="en-GB" dirty="0"/>
          </a:p>
        </c:rich>
      </c:tx>
      <c:layout>
        <c:manualLayout>
          <c:xMode val="edge"/>
          <c:yMode val="edge"/>
          <c:x val="0.16788188976377949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30008748906409E-3"/>
          <c:y val="0.10879629629629629"/>
          <c:w val="0.50034733158355205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Sheet3!$A$49:$A$55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Sheet3!$B$49:$B$55</c:f>
              <c:numCache>
                <c:formatCode>0</c:formatCode>
                <c:ptCount val="7"/>
                <c:pt idx="0">
                  <c:v>23</c:v>
                </c:pt>
                <c:pt idx="1">
                  <c:v>0.04</c:v>
                </c:pt>
                <c:pt idx="2">
                  <c:v>1</c:v>
                </c:pt>
                <c:pt idx="3">
                  <c:v>61</c:v>
                </c:pt>
                <c:pt idx="4">
                  <c:v>0.04</c:v>
                </c:pt>
                <c:pt idx="5">
                  <c:v>15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555555555555558"/>
          <c:y val="0"/>
          <c:w val="0.44166666666666665"/>
          <c:h val="1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Suomija</a:t>
            </a:r>
            <a:endParaRPr lang="en-GB" dirty="0"/>
          </a:p>
        </c:rich>
      </c:tx>
      <c:layout>
        <c:manualLayout>
          <c:xMode val="edge"/>
          <c:yMode val="edge"/>
          <c:x val="0.16056933508311458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659667541557309E-2"/>
          <c:y val="0.10879629629629629"/>
          <c:w val="0.50034733158355205"/>
          <c:h val="0.7731481481481481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Sheet3!$A$73:$A$79</c:f>
              <c:strCache>
                <c:ptCount val="7"/>
                <c:pt idx="0">
                  <c:v>Privatūs miškai valdomi pavienių savininkų</c:v>
                </c:pt>
                <c:pt idx="1">
                  <c:v>Miško pramonės miškai</c:v>
                </c:pt>
                <c:pt idx="2">
                  <c:v>Privačių kompanijų miškai</c:v>
                </c:pt>
                <c:pt idx="3">
                  <c:v>Valstybinės reikšmės miškai</c:v>
                </c:pt>
                <c:pt idx="4">
                  <c:v>Provincijų miškai</c:v>
                </c:pt>
                <c:pt idx="5">
                  <c:v>Bendruomeniniai miškai</c:v>
                </c:pt>
                <c:pt idx="6">
                  <c:v>Kita nuosavybės forma</c:v>
                </c:pt>
              </c:strCache>
            </c:strRef>
          </c:cat>
          <c:val>
            <c:numRef>
              <c:f>Sheet3!$B$73:$B$79</c:f>
              <c:numCache>
                <c:formatCode>0</c:formatCode>
                <c:ptCount val="7"/>
                <c:pt idx="0">
                  <c:v>56</c:v>
                </c:pt>
                <c:pt idx="1">
                  <c:v>8</c:v>
                </c:pt>
                <c:pt idx="2">
                  <c:v>4</c:v>
                </c:pt>
                <c:pt idx="3">
                  <c:v>30</c:v>
                </c:pt>
                <c:pt idx="4">
                  <c:v>0.04</c:v>
                </c:pt>
                <c:pt idx="5">
                  <c:v>2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888888888888886"/>
          <c:y val="0"/>
          <c:w val="0.44444444444444442"/>
          <c:h val="0.9966240157480315"/>
        </c:manualLayout>
      </c:layout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30" cy="465445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17" y="0"/>
            <a:ext cx="3037530" cy="465445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3A19A1-5163-406A-B301-401C918EE00E}" type="datetimeFigureOut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4"/>
            <a:ext cx="3037530" cy="465445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17" y="8829394"/>
            <a:ext cx="3037530" cy="465445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D42CA6-5432-412F-A685-23D50B33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5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30" cy="465445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17" y="0"/>
            <a:ext cx="3037530" cy="465445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7A298F-93D2-409C-9097-3E77CBC0C0BC}" type="datetimeFigureOut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4" rIns="93169" bIns="4658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30" y="4415478"/>
            <a:ext cx="5608941" cy="4184317"/>
          </a:xfrm>
          <a:prstGeom prst="rect">
            <a:avLst/>
          </a:prstGeom>
        </p:spPr>
        <p:txBody>
          <a:bodyPr vert="horz" lIns="93169" tIns="46584" rIns="93169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94"/>
            <a:ext cx="3037530" cy="465445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17" y="8829394"/>
            <a:ext cx="3037530" cy="465445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698057-4935-40A8-9BC7-1AB87156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01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4F7D-889C-41BF-88B2-BA19AD27B9F9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F5D1-4908-403C-B357-5DF16106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6D32-1552-4F9F-8F9B-E999F9362C03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0192-FA7C-4848-BA35-A3440C60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9D27C-DF83-4D8F-A29C-687ECBF7FF82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B8AF-5113-44D2-9A8F-55ECE0F0C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976A-2F3E-4B56-9301-A84850B730F2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D3D8-3422-439C-89A4-0C462E18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D7CE0-4BC0-427D-9A11-5329FDE46B9E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5D3F-F95F-4B95-82E2-1505BB50F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D88E-63A8-4F29-9B71-345B26C5DD58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113F-04AC-4F7C-A48B-08046842E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3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8EAC-51B0-4534-8918-955F833BF864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04EF-F0F1-4A22-BFC6-1511270D8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CC40-493B-4F08-8320-6FB739666E21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F7A9-F579-41BD-8E9E-B4714CE5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1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007FA-EEA0-46E3-AEE8-EE72952EE156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BE6C6-1A9D-415D-8DD7-81F2FC499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F6F8-6331-4E6C-A851-88CCC6533900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39A7A-185E-4193-A541-7787F8AD1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8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2901-CFDF-41CA-9A40-4B6A7FB459BB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8177-2A4F-4733-8E34-5B12A80B6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9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7D607-137F-48ED-BA84-9C8C9B6F8961}" type="datetime1">
              <a:rPr lang="en-US"/>
              <a:pPr>
                <a:defRPr/>
              </a:pPr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0EE9C8-B464-4736-9365-66499820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3528" y="5085184"/>
            <a:ext cx="8784976" cy="719535"/>
          </a:xfrm>
        </p:spPr>
        <p:txBody>
          <a:bodyPr/>
          <a:lstStyle/>
          <a:p>
            <a:endParaRPr lang="lt-LT" sz="2800" b="1" dirty="0"/>
          </a:p>
          <a:p>
            <a:r>
              <a:rPr lang="lt-LT" sz="1600" b="1" dirty="0">
                <a:solidFill>
                  <a:schemeClr val="tx1"/>
                </a:solidFill>
              </a:rPr>
              <a:t>Miškų politikos </a:t>
            </a:r>
            <a:r>
              <a:rPr lang="lt-LT" sz="1600" b="1" dirty="0" smtClean="0">
                <a:solidFill>
                  <a:schemeClr val="tx1"/>
                </a:solidFill>
              </a:rPr>
              <a:t>diskusija </a:t>
            </a:r>
            <a:r>
              <a:rPr lang="lt-LT" sz="1600" b="1" dirty="0">
                <a:solidFill>
                  <a:schemeClr val="tx1"/>
                </a:solidFill>
              </a:rPr>
              <a:t>– </a:t>
            </a:r>
            <a:r>
              <a:rPr lang="lt-LT" sz="1600" b="1" dirty="0" smtClean="0">
                <a:solidFill>
                  <a:schemeClr val="tx1"/>
                </a:solidFill>
              </a:rPr>
              <a:t>konferencija „Racionalus </a:t>
            </a:r>
            <a:r>
              <a:rPr lang="lt-LT" sz="1600" b="1" dirty="0">
                <a:solidFill>
                  <a:schemeClr val="tx1"/>
                </a:solidFill>
              </a:rPr>
              <a:t>miško naudojimas – darnaus miško ūkio </a:t>
            </a:r>
            <a:r>
              <a:rPr lang="lt-LT" sz="1600" b="1" dirty="0" smtClean="0">
                <a:solidFill>
                  <a:schemeClr val="tx1"/>
                </a:solidFill>
              </a:rPr>
              <a:t>pagrindas“</a:t>
            </a:r>
            <a:r>
              <a:rPr lang="lt-LT" sz="2000" b="1" u="sng" dirty="0">
                <a:solidFill>
                  <a:schemeClr val="tx1"/>
                </a:solidFill>
              </a:rPr>
              <a:t/>
            </a:r>
            <a:br>
              <a:rPr lang="lt-LT" sz="2000" b="1" u="sng" dirty="0">
                <a:solidFill>
                  <a:schemeClr val="tx1"/>
                </a:solidFill>
              </a:rPr>
            </a:br>
            <a:r>
              <a:rPr lang="lt-LT" sz="1800" i="1" dirty="0" smtClean="0">
                <a:solidFill>
                  <a:schemeClr val="tx1"/>
                </a:solidFill>
              </a:rPr>
              <a:t> 2018 04 06</a:t>
            </a:r>
            <a:endParaRPr lang="en-GB" sz="1800" i="1" dirty="0">
              <a:solidFill>
                <a:schemeClr val="tx1"/>
              </a:solidFill>
            </a:endParaRPr>
          </a:p>
          <a:p>
            <a:pPr algn="r" eaLnBrk="1" hangingPunct="1">
              <a:lnSpc>
                <a:spcPct val="90000"/>
              </a:lnSpc>
              <a:defRPr/>
            </a:pPr>
            <a:endParaRPr lang="lt-LT" altLang="lt-LT" sz="2700" dirty="0" smtClean="0">
              <a:solidFill>
                <a:srgbClr val="898989"/>
              </a:solidFill>
            </a:endParaRPr>
          </a:p>
        </p:txBody>
      </p:sp>
      <p:sp>
        <p:nvSpPr>
          <p:cNvPr id="2052" name="AutoShape 6" descr="ftp://nora.lzuu.lt/Dokumentai/ASU%20Logotipai/logo_sp.jpg"/>
          <p:cNvSpPr>
            <a:spLocks noChangeAspect="1" noChangeArrowheads="1"/>
          </p:cNvSpPr>
          <p:nvPr/>
        </p:nvSpPr>
        <p:spPr bwMode="auto">
          <a:xfrm>
            <a:off x="63500" y="-136525"/>
            <a:ext cx="7181850" cy="726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02051-9995-4B9B-916F-1C29AEA28B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87" y="2276872"/>
            <a:ext cx="8800693" cy="1652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000" dirty="0" smtClean="0"/>
              <a:t/>
            </a:r>
            <a:br>
              <a:rPr lang="lt-LT" sz="2000" dirty="0" smtClean="0"/>
            </a:br>
            <a:r>
              <a:rPr lang="lt-LT" dirty="0"/>
              <a:t>Privačios miškų nuosavybės struktūra Europos šalių pavyzdžiu</a:t>
            </a:r>
            <a:endParaRPr lang="en-US" u="sng" dirty="0"/>
          </a:p>
        </p:txBody>
      </p:sp>
      <p:sp>
        <p:nvSpPr>
          <p:cNvPr id="2" name="Rectangle 1"/>
          <p:cNvSpPr/>
          <p:nvPr/>
        </p:nvSpPr>
        <p:spPr>
          <a:xfrm>
            <a:off x="4211960" y="42930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altLang="lt-LT" sz="2000" dirty="0">
                <a:solidFill>
                  <a:srgbClr val="898989"/>
                </a:solidFill>
              </a:rPr>
              <a:t>doc. dr. Marius </a:t>
            </a:r>
            <a:r>
              <a:rPr lang="lt-LT" altLang="lt-LT" sz="2000" dirty="0" smtClean="0">
                <a:solidFill>
                  <a:srgbClr val="898989"/>
                </a:solidFill>
              </a:rPr>
              <a:t>Kavaliauskas</a:t>
            </a:r>
          </a:p>
          <a:p>
            <a:r>
              <a:rPr lang="lt-LT" altLang="lt-LT" sz="2000" dirty="0" smtClean="0">
                <a:solidFill>
                  <a:srgbClr val="898989"/>
                </a:solidFill>
              </a:rPr>
              <a:t>el</a:t>
            </a:r>
            <a:r>
              <a:rPr lang="lt-LT" altLang="lt-LT" sz="2000" dirty="0">
                <a:solidFill>
                  <a:srgbClr val="898989"/>
                </a:solidFill>
              </a:rPr>
              <a:t>. paštas</a:t>
            </a:r>
            <a:r>
              <a:rPr lang="en-US" altLang="lt-LT" sz="2000" dirty="0">
                <a:solidFill>
                  <a:srgbClr val="898989"/>
                </a:solidFill>
              </a:rPr>
              <a:t>: marius.kavaliauskas@asu.lt</a:t>
            </a:r>
            <a:endParaRPr lang="lt-LT" altLang="lt-LT" sz="2000" dirty="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57435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95735"/>
            <a:ext cx="4608512" cy="1066130"/>
          </a:xfrm>
        </p:spPr>
        <p:txBody>
          <a:bodyPr/>
          <a:lstStyle/>
          <a:p>
            <a:r>
              <a:rPr lang="lt-LT" sz="3600" dirty="0"/>
              <a:t>Viešosios ir privačios miškų nuosavybės </a:t>
            </a:r>
            <a:r>
              <a:rPr lang="lt-LT" sz="3600" dirty="0" smtClean="0"/>
              <a:t>struktūra Lietuvoje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318010"/>
              </p:ext>
            </p:extLst>
          </p:nvPr>
        </p:nvGraphicFramePr>
        <p:xfrm>
          <a:off x="251520" y="2780928"/>
          <a:ext cx="4320480" cy="308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030218"/>
              </p:ext>
            </p:extLst>
          </p:nvPr>
        </p:nvGraphicFramePr>
        <p:xfrm>
          <a:off x="4788023" y="2204864"/>
          <a:ext cx="435090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23244" y="1213301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 smtClean="0"/>
              <a:t>Miškų dalis valdoma j</a:t>
            </a:r>
            <a:r>
              <a:rPr lang="en-GB" sz="2400" dirty="0" err="1" smtClean="0"/>
              <a:t>uridini</a:t>
            </a:r>
            <a:r>
              <a:rPr lang="lt-LT" sz="2400" dirty="0" smtClean="0"/>
              <a:t>ų asmenų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87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512" y="456247"/>
            <a:ext cx="86409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lt-LT" sz="2000" b="1" dirty="0" err="1" smtClean="0">
                <a:solidFill>
                  <a:srgbClr val="29730F"/>
                </a:solidFill>
              </a:rPr>
              <a:t>Smulkios</a:t>
            </a:r>
            <a:r>
              <a:rPr lang="en-US" altLang="lt-LT" sz="2000" b="1" dirty="0" smtClean="0">
                <a:solidFill>
                  <a:srgbClr val="29730F"/>
                </a:solidFill>
              </a:rPr>
              <a:t> </a:t>
            </a:r>
            <a:r>
              <a:rPr lang="lt-LT" altLang="lt-LT" sz="2000" b="1" dirty="0" smtClean="0">
                <a:solidFill>
                  <a:srgbClr val="29730F"/>
                </a:solidFill>
              </a:rPr>
              <a:t>rivačios </a:t>
            </a:r>
            <a:r>
              <a:rPr lang="lt-LT" altLang="lt-LT" sz="2000" b="1" dirty="0">
                <a:solidFill>
                  <a:srgbClr val="29730F"/>
                </a:solidFill>
              </a:rPr>
              <a:t>miškų nuosavybės privalumai</a:t>
            </a:r>
            <a:r>
              <a:rPr lang="lt-LT" altLang="lt-LT" sz="2400" dirty="0">
                <a:solidFill>
                  <a:srgbClr val="29730F"/>
                </a:solidFill>
              </a:rPr>
              <a:t> </a:t>
            </a:r>
          </a:p>
          <a:p>
            <a:pPr eaLnBrk="1" hangingPunct="1"/>
            <a:r>
              <a:rPr lang="lt-LT" altLang="lt-LT" b="1" dirty="0"/>
              <a:t>lankstumas, operatyvumas, absoliutus verslo principų taikymas, iniciatyvos skatinimas, intensyvi naujovių paieška, rimta nuolatinė savikainos analizė. </a:t>
            </a:r>
          </a:p>
          <a:p>
            <a:pPr eaLnBrk="1" hangingPunct="1"/>
            <a:r>
              <a:rPr lang="en-US" altLang="lt-LT" sz="2000" b="1" dirty="0">
                <a:solidFill>
                  <a:srgbClr val="29730F"/>
                </a:solidFill>
              </a:rPr>
              <a:t>T</a:t>
            </a:r>
            <a:r>
              <a:rPr lang="lt-LT" altLang="lt-LT" sz="2000" b="1" dirty="0" smtClean="0">
                <a:solidFill>
                  <a:srgbClr val="29730F"/>
                </a:solidFill>
              </a:rPr>
              <a:t>rūkumai</a:t>
            </a:r>
            <a:endParaRPr lang="lt-LT" altLang="lt-LT" b="1" dirty="0">
              <a:solidFill>
                <a:srgbClr val="29730F"/>
              </a:solidFill>
            </a:endParaRPr>
          </a:p>
          <a:p>
            <a:pPr eaLnBrk="1" hangingPunct="1"/>
            <a:r>
              <a:rPr lang="lt-LT" altLang="lt-LT" sz="1600" b="1" dirty="0" smtClean="0"/>
              <a:t>Nenoras ūkininkauti, nes tai nepagrindinis pajamų šaltinis</a:t>
            </a:r>
          </a:p>
          <a:p>
            <a:pPr eaLnBrk="1" hangingPunct="1"/>
            <a:endParaRPr lang="lt-LT" altLang="lt-LT" sz="1600" b="1" dirty="0"/>
          </a:p>
          <a:p>
            <a:pPr eaLnBrk="1" hangingPunct="1"/>
            <a:r>
              <a:rPr lang="lt-LT" altLang="lt-LT" sz="1600" b="1" dirty="0" smtClean="0"/>
              <a:t>Neįmanomas tvarus miško ūkis </a:t>
            </a:r>
            <a:r>
              <a:rPr lang="lt-LT" altLang="lt-LT" sz="1600" b="1" dirty="0"/>
              <a:t>plačiąja </a:t>
            </a:r>
            <a:r>
              <a:rPr lang="lt-LT" altLang="lt-LT" sz="1600" b="1" dirty="0" smtClean="0"/>
              <a:t>prasme smulkiose valdose (galioja </a:t>
            </a:r>
            <a:r>
              <a:rPr lang="lt-LT" altLang="lt-LT" sz="1600" b="1" dirty="0"/>
              <a:t>tik medienos auginimo tvarumo </a:t>
            </a:r>
            <a:r>
              <a:rPr lang="lt-LT" altLang="lt-LT" sz="1600" b="1" dirty="0" smtClean="0"/>
              <a:t>principas - iškirstame </a:t>
            </a:r>
            <a:r>
              <a:rPr lang="lt-LT" altLang="lt-LT" sz="1600" b="1" dirty="0"/>
              <a:t>plote </a:t>
            </a:r>
            <a:r>
              <a:rPr lang="lt-LT" altLang="lt-LT" sz="1600" b="1" dirty="0" smtClean="0"/>
              <a:t>atkurti mišką)</a:t>
            </a:r>
          </a:p>
          <a:p>
            <a:pPr eaLnBrk="1" hangingPunct="1"/>
            <a:endParaRPr lang="lt-LT" altLang="lt-LT" sz="1600" b="1" dirty="0"/>
          </a:p>
          <a:p>
            <a:pPr eaLnBrk="1" hangingPunct="1"/>
            <a:r>
              <a:rPr lang="lt-LT" altLang="lt-LT" sz="1600" b="1" dirty="0" smtClean="0"/>
              <a:t>Sudėtinga </a:t>
            </a:r>
            <a:r>
              <a:rPr lang="lt-LT" altLang="lt-LT" sz="1600" b="1" dirty="0"/>
              <a:t>įgyvendinti valstybinę miškų politiką bei tiesioginę valstybės </a:t>
            </a:r>
            <a:r>
              <a:rPr lang="lt-LT" altLang="lt-LT" sz="1600" b="1" dirty="0" smtClean="0"/>
              <a:t>kontrolę </a:t>
            </a:r>
          </a:p>
          <a:p>
            <a:pPr eaLnBrk="1" hangingPunct="1"/>
            <a:endParaRPr lang="lt-LT" altLang="lt-LT" sz="1600" b="1" dirty="0" smtClean="0"/>
          </a:p>
          <a:p>
            <a:pPr eaLnBrk="1" hangingPunct="1"/>
            <a:r>
              <a:rPr lang="lt-LT" altLang="lt-LT" sz="1600" b="1" dirty="0"/>
              <a:t>T</a:t>
            </a:r>
            <a:r>
              <a:rPr lang="lt-LT" altLang="lt-LT" sz="1600" b="1" dirty="0" smtClean="0"/>
              <a:t>rūksta </a:t>
            </a:r>
            <a:r>
              <a:rPr lang="lt-LT" altLang="lt-LT" sz="1600" b="1" dirty="0"/>
              <a:t>lėšų ir profesionalaus miško tvarkymo </a:t>
            </a:r>
            <a:r>
              <a:rPr lang="lt-LT" altLang="lt-LT" sz="1600" b="1" dirty="0" smtClean="0"/>
              <a:t>žinių (kelių remontas, modernios technologijos</a:t>
            </a:r>
            <a:r>
              <a:rPr lang="lt-LT" altLang="lt-LT" sz="1600" b="1" dirty="0"/>
              <a:t>, </a:t>
            </a:r>
            <a:r>
              <a:rPr lang="lt-LT" altLang="lt-LT" sz="1600" b="1" dirty="0" smtClean="0"/>
              <a:t>priešgaisrinė </a:t>
            </a:r>
            <a:r>
              <a:rPr lang="lt-LT" altLang="lt-LT" sz="1600" b="1" dirty="0"/>
              <a:t>ar </a:t>
            </a:r>
            <a:r>
              <a:rPr lang="lt-LT" altLang="lt-LT" sz="1600" b="1" dirty="0" smtClean="0"/>
              <a:t>sanitarinė apsauga)</a:t>
            </a:r>
          </a:p>
          <a:p>
            <a:pPr eaLnBrk="1" hangingPunct="1"/>
            <a:endParaRPr lang="lt-LT" altLang="lt-LT" sz="1600" b="1" dirty="0"/>
          </a:p>
          <a:p>
            <a:pPr eaLnBrk="1" hangingPunct="1"/>
            <a:r>
              <a:rPr lang="lt-LT" altLang="lt-LT" sz="1600" b="1" dirty="0"/>
              <a:t>D</a:t>
            </a:r>
            <a:r>
              <a:rPr lang="lt-LT" altLang="lt-LT" sz="1600" b="1" dirty="0" smtClean="0"/>
              <a:t>ažni </a:t>
            </a:r>
            <a:r>
              <a:rPr lang="lt-LT" altLang="lt-LT" sz="1600" b="1" dirty="0"/>
              <a:t>konfliktai tarp savininko ir visuomenės interesų.</a:t>
            </a:r>
          </a:p>
          <a:p>
            <a:pPr eaLnBrk="1" hangingPunct="1"/>
            <a:endParaRPr lang="lt-LT" altLang="lt-LT" sz="1600" b="1" dirty="0" smtClean="0"/>
          </a:p>
          <a:p>
            <a:pPr eaLnBrk="1" hangingPunct="1"/>
            <a:r>
              <a:rPr lang="lt-LT" altLang="lt-LT" sz="1600" b="1" dirty="0"/>
              <a:t>S</a:t>
            </a:r>
            <a:r>
              <a:rPr lang="lt-LT" altLang="lt-LT" sz="1600" b="1" dirty="0" smtClean="0"/>
              <a:t>mulkieji </a:t>
            </a:r>
            <a:r>
              <a:rPr lang="lt-LT" altLang="lt-LT" sz="1600" b="1" dirty="0"/>
              <a:t>savininkai stengiasi greičiau atgauti savo investicijas į mišką, negu kad to norėtų visuomenė ir jie nelabai pageidauja įsileisti lankytojus į savo </a:t>
            </a:r>
            <a:r>
              <a:rPr lang="lt-LT" altLang="lt-LT" sz="1600" b="1" dirty="0" smtClean="0"/>
              <a:t>valdas</a:t>
            </a:r>
          </a:p>
          <a:p>
            <a:endParaRPr lang="lt-LT" altLang="lt-LT" sz="2400" b="1" dirty="0" smtClean="0">
              <a:solidFill>
                <a:srgbClr val="FE0000"/>
              </a:solidFill>
            </a:endParaRPr>
          </a:p>
          <a:p>
            <a:r>
              <a:rPr lang="lt-LT" altLang="lt-LT" sz="2400" b="1" dirty="0" smtClean="0">
                <a:solidFill>
                  <a:srgbClr val="FE0000"/>
                </a:solidFill>
              </a:rPr>
              <a:t>Miško turėjimo motyvai</a:t>
            </a:r>
            <a:r>
              <a:rPr lang="lt-LT" altLang="lt-LT" sz="2400" b="1" dirty="0"/>
              <a:t>: investicijų saugumas, meilė gamtai, nuosavybės džiaugsmas, prestižas, socialinė savimonė, noras išsiskirti iš </a:t>
            </a:r>
            <a:r>
              <a:rPr lang="lt-LT" altLang="lt-LT" sz="2400" b="1" dirty="0" smtClean="0"/>
              <a:t>kitų </a:t>
            </a:r>
            <a:endParaRPr lang="lt-LT" altLang="lt-LT" sz="2400" b="1" dirty="0"/>
          </a:p>
          <a:p>
            <a:pPr eaLnBrk="1" hangingPunct="1"/>
            <a:endParaRPr lang="lt-LT" altLang="lt-LT" sz="2400" dirty="0" smtClean="0"/>
          </a:p>
          <a:p>
            <a:pPr eaLnBrk="1" hangingPunct="1"/>
            <a:endParaRPr lang="en-US" altLang="lt-LT" sz="2400" dirty="0"/>
          </a:p>
        </p:txBody>
      </p:sp>
    </p:spTree>
    <p:extLst>
      <p:ext uri="{BB962C8B-B14F-4D97-AF65-F5344CB8AC3E}">
        <p14:creationId xmlns:p14="http://schemas.microsoft.com/office/powerpoint/2010/main" val="22079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503040"/>
          </a:xfrm>
        </p:spPr>
        <p:txBody>
          <a:bodyPr/>
          <a:lstStyle/>
          <a:p>
            <a:r>
              <a:rPr lang="lt-LT" sz="2800" b="1" dirty="0" smtClean="0"/>
              <a:t>Šiuo metu  problema NR.1 Europoje smulkių privataus miško savininkų mobilizavimas ir informacijos apie juos trūkumas</a:t>
            </a:r>
            <a:r>
              <a:rPr lang="lt-LT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lt-LT" sz="2800" b="1" dirty="0"/>
              <a:t>P</a:t>
            </a:r>
            <a:r>
              <a:rPr lang="lt-LT" altLang="lt-LT" sz="2800" b="1" dirty="0" smtClean="0"/>
              <a:t>riemonės</a:t>
            </a:r>
            <a:r>
              <a:rPr lang="en-US" altLang="lt-LT" sz="2800" b="1" dirty="0" smtClean="0"/>
              <a:t> </a:t>
            </a:r>
            <a:r>
              <a:rPr lang="en-US" altLang="lt-LT" sz="2800" b="1" dirty="0" err="1" smtClean="0"/>
              <a:t>problemai</a:t>
            </a:r>
            <a:r>
              <a:rPr lang="en-US" altLang="lt-LT" sz="2800" b="1" dirty="0" smtClean="0"/>
              <a:t> </a:t>
            </a:r>
            <a:r>
              <a:rPr lang="en-US" altLang="lt-LT" sz="2800" b="1" dirty="0" err="1" smtClean="0"/>
              <a:t>spr</a:t>
            </a:r>
            <a:r>
              <a:rPr lang="lt-LT" altLang="lt-LT" sz="2800" b="1" dirty="0" smtClean="0"/>
              <a:t>ęsti:</a:t>
            </a:r>
          </a:p>
          <a:p>
            <a:pPr eaLnBrk="1" hangingPunct="1">
              <a:lnSpc>
                <a:spcPct val="80000"/>
              </a:lnSpc>
            </a:pPr>
            <a:r>
              <a:rPr lang="lt-LT" altLang="lt-LT" sz="2800" dirty="0" smtClean="0"/>
              <a:t>Žinių teikimo, konsultacijų ir mokymo keliu</a:t>
            </a:r>
            <a:endParaRPr lang="lt-LT" altLang="lt-LT" sz="2800" dirty="0"/>
          </a:p>
          <a:p>
            <a:pPr eaLnBrk="1" hangingPunct="1">
              <a:lnSpc>
                <a:spcPct val="80000"/>
              </a:lnSpc>
            </a:pPr>
            <a:r>
              <a:rPr lang="lt-LT" altLang="lt-LT" sz="2800" dirty="0" smtClean="0"/>
              <a:t>Piniginėmis lėšomis (</a:t>
            </a:r>
            <a:r>
              <a:rPr lang="lt-LT" altLang="lt-LT" sz="2800" i="1" dirty="0" smtClean="0"/>
              <a:t>subsidijos, vienkartinės išmokos, kompensacijos, lengvatinės paskolos  ir pan.</a:t>
            </a:r>
            <a:r>
              <a:rPr lang="lt-LT" altLang="lt-LT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lt-LT" altLang="lt-LT" sz="2800" dirty="0" smtClean="0"/>
              <a:t>Medžiagine parama (</a:t>
            </a:r>
            <a:r>
              <a:rPr lang="lt-LT" altLang="lt-LT" sz="2800" i="1" dirty="0" smtClean="0"/>
              <a:t>sodinamoji medžiaga ir pan.</a:t>
            </a:r>
            <a:r>
              <a:rPr lang="lt-LT" altLang="lt-LT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lt-LT" altLang="lt-LT" sz="2800" dirty="0" smtClean="0"/>
              <a:t>Paslaugomis (</a:t>
            </a:r>
            <a:r>
              <a:rPr lang="lt-LT" altLang="lt-LT" sz="2800" i="1" dirty="0" smtClean="0"/>
              <a:t>mokymo centrų steigimas, miškotvarkos planai, pagalba prekyboje, priešgaisrinė, keliai, įveisimas, stichinės nelaimės ir pan.</a:t>
            </a:r>
            <a:r>
              <a:rPr lang="lt-LT" altLang="lt-LT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lt-LT" altLang="lt-LT" sz="2800" dirty="0" smtClean="0"/>
              <a:t>Teisinės (</a:t>
            </a:r>
            <a:r>
              <a:rPr lang="lt-LT" altLang="lt-LT" sz="2800" i="1" dirty="0" smtClean="0"/>
              <a:t>teis. suvaržymų mažinimas, išimtys, lengvatos, prioritetai ...</a:t>
            </a:r>
            <a:r>
              <a:rPr lang="lt-LT" altLang="lt-LT" sz="2800" dirty="0" smtClean="0"/>
              <a:t>)</a:t>
            </a:r>
            <a:endParaRPr lang="lt-LT" altLang="lt-LT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7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Apibendrinimas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lt-LT" sz="3000" b="1" i="1" dirty="0" smtClean="0"/>
              <a:t>Didelė savininkų įvairovė - lėmė istorinės priežastys</a:t>
            </a:r>
          </a:p>
          <a:p>
            <a:r>
              <a:rPr lang="lt-LT" altLang="lt-LT" sz="3000" b="1" dirty="0"/>
              <a:t>Milijonai</a:t>
            </a:r>
            <a:r>
              <a:rPr lang="en-US" altLang="lt-LT" sz="3000" b="1" dirty="0"/>
              <a:t> </a:t>
            </a:r>
            <a:r>
              <a:rPr lang="en-US" altLang="lt-LT" sz="3000" b="1" dirty="0" err="1" smtClean="0"/>
              <a:t>privataus</a:t>
            </a:r>
            <a:r>
              <a:rPr lang="en-US" altLang="lt-LT" sz="3000" b="1" dirty="0" smtClean="0"/>
              <a:t> mi</a:t>
            </a:r>
            <a:r>
              <a:rPr lang="lt-LT" altLang="lt-LT" sz="3000" b="1" dirty="0" smtClean="0"/>
              <a:t>š</a:t>
            </a:r>
            <a:r>
              <a:rPr lang="en-US" altLang="lt-LT" sz="3000" b="1" dirty="0" err="1" smtClean="0"/>
              <a:t>ko</a:t>
            </a:r>
            <a:r>
              <a:rPr lang="lt-LT" altLang="lt-LT" sz="3000" b="1" dirty="0" smtClean="0"/>
              <a:t> savininkų (kokybė</a:t>
            </a:r>
            <a:r>
              <a:rPr lang="en-US" altLang="lt-LT" sz="3000" b="1" dirty="0" smtClean="0"/>
              <a:t>!)</a:t>
            </a:r>
            <a:r>
              <a:rPr lang="lt-LT" altLang="lt-LT" sz="3000" b="1" dirty="0" smtClean="0"/>
              <a:t>, o stambių mažai</a:t>
            </a:r>
            <a:endParaRPr lang="lt-LT" sz="3000" b="1" i="1" dirty="0" smtClean="0"/>
          </a:p>
          <a:p>
            <a:r>
              <a:rPr lang="lt-LT" sz="3000" b="1" i="1" dirty="0" smtClean="0"/>
              <a:t>Strateginių apribojimų valdos dydžiui Europoje nebuvo ir nėra (arba viešai neeskaluojama)</a:t>
            </a:r>
          </a:p>
          <a:p>
            <a:r>
              <a:rPr lang="lt-LT" altLang="lt-LT" sz="3000" b="1" i="1" dirty="0"/>
              <a:t>Nei viena senosios demokratijos valstybė nėra skelbusi strateginio miškų politikos tikslo radikaliai pakeisti susiklosčiusią miškų nuosavybės struktūrą</a:t>
            </a:r>
            <a:endParaRPr lang="lt-LT" sz="3000" b="1" i="1" dirty="0" smtClean="0"/>
          </a:p>
          <a:p>
            <a:endParaRPr lang="lt-LT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904656"/>
          </a:xfrm>
        </p:spPr>
        <p:txBody>
          <a:bodyPr/>
          <a:lstStyle/>
          <a:p>
            <a:pPr algn="just"/>
            <a:r>
              <a:rPr lang="lt-LT" sz="2600" dirty="0" smtClean="0"/>
              <a:t>1998 m. ES miškų strategija pripažįsta privataus miško savininkų svarbą ir jų tipologiją</a:t>
            </a:r>
          </a:p>
          <a:p>
            <a:pPr algn="just"/>
            <a:endParaRPr lang="lt-LT" sz="800" dirty="0" smtClean="0"/>
          </a:p>
          <a:p>
            <a:pPr algn="just"/>
            <a:r>
              <a:rPr lang="lt-LT" sz="2600" dirty="0" smtClean="0"/>
              <a:t>2003 m. M</a:t>
            </a:r>
            <a:r>
              <a:rPr lang="en-US" sz="2600" dirty="0" err="1" smtClean="0"/>
              <a:t>inistrų</a:t>
            </a:r>
            <a:r>
              <a:rPr lang="en-US" sz="2600" dirty="0" smtClean="0"/>
              <a:t> </a:t>
            </a:r>
            <a:r>
              <a:rPr lang="en-US" sz="2600" dirty="0" err="1" smtClean="0"/>
              <a:t>konferencija</a:t>
            </a:r>
            <a:r>
              <a:rPr lang="en-US" sz="2600" dirty="0" smtClean="0"/>
              <a:t> </a:t>
            </a:r>
            <a:r>
              <a:rPr lang="en-US" sz="2600" dirty="0" err="1" smtClean="0"/>
              <a:t>miškų</a:t>
            </a:r>
            <a:r>
              <a:rPr lang="en-US" sz="2600" dirty="0" smtClean="0"/>
              <a:t> </a:t>
            </a:r>
            <a:r>
              <a:rPr lang="en-US" sz="2600" dirty="0" err="1" smtClean="0"/>
              <a:t>apsaugai</a:t>
            </a:r>
            <a:r>
              <a:rPr lang="en-US" sz="2600" dirty="0" smtClean="0"/>
              <a:t> </a:t>
            </a:r>
            <a:r>
              <a:rPr lang="lt-LT" sz="2600" dirty="0"/>
              <a:t>E</a:t>
            </a:r>
            <a:r>
              <a:rPr lang="en-US" sz="2600" dirty="0" err="1" smtClean="0"/>
              <a:t>uropoje</a:t>
            </a:r>
            <a:r>
              <a:rPr lang="lt-LT" sz="2600" dirty="0" smtClean="0"/>
              <a:t> (MCPFE) konstatavo tvarios miškininkystės  priklausomybę nuo milijonais skaičiuojamų privataus miško savininkų </a:t>
            </a:r>
          </a:p>
          <a:p>
            <a:pPr algn="just"/>
            <a:endParaRPr lang="lt-LT" sz="800" dirty="0" smtClean="0"/>
          </a:p>
          <a:p>
            <a:pPr algn="just"/>
            <a:r>
              <a:rPr lang="lt-LT" sz="2600" dirty="0" smtClean="0"/>
              <a:t>2005 m. Tvarios miškininkystės praktika smulkių miško valdų savininkams svarba pažymėta politikos formavimo rekomendacijose, kurios buvo apibrėžtos  Jungtinių Tautų forume </a:t>
            </a:r>
          </a:p>
          <a:p>
            <a:pPr algn="just"/>
            <a:endParaRPr lang="lt-LT" sz="800" dirty="0"/>
          </a:p>
          <a:p>
            <a:pPr algn="just"/>
            <a:r>
              <a:rPr lang="en-US" sz="2600" dirty="0" smtClean="0"/>
              <a:t>2007</a:t>
            </a:r>
            <a:r>
              <a:rPr lang="lt-LT" sz="2600" dirty="0" smtClean="0"/>
              <a:t> </a:t>
            </a:r>
            <a:r>
              <a:rPr lang="en-US" sz="2600" dirty="0" smtClean="0"/>
              <a:t> UNECE/FAO</a:t>
            </a:r>
            <a:r>
              <a:rPr lang="en-US" sz="2600" dirty="0"/>
              <a:t>, </a:t>
            </a:r>
            <a:r>
              <a:rPr lang="en-US" sz="2600" dirty="0" smtClean="0"/>
              <a:t>MCPFE</a:t>
            </a:r>
            <a:r>
              <a:rPr lang="lt-LT" sz="2600" dirty="0" smtClean="0"/>
              <a:t> – konstatavo, kad svarbu dėti pastangas ne tik privataus miško nuosavybės struktūrai pažinti, tačiau ir suprasti savininkų ūkininkavimo tikslus, motyvus</a:t>
            </a:r>
            <a:r>
              <a:rPr lang="lt-LT" sz="2600" dirty="0"/>
              <a:t> </a:t>
            </a:r>
            <a:r>
              <a:rPr lang="lt-LT" sz="2600" dirty="0" smtClean="0"/>
              <a:t>ir nuostatas tvariam miško ūkiui įgyvendinti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741987"/>
          </a:xfrm>
        </p:spPr>
        <p:txBody>
          <a:bodyPr/>
          <a:lstStyle/>
          <a:p>
            <a:pPr marL="0" indent="0">
              <a:buNone/>
            </a:pPr>
            <a:r>
              <a:rPr lang="lt-LT" sz="3600" dirty="0" smtClean="0"/>
              <a:t>Bendra privačių miškų  statistika Europoje</a:t>
            </a:r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r>
              <a:rPr lang="en-GB" sz="2800" dirty="0" smtClean="0"/>
              <a:t>ES mi</a:t>
            </a:r>
            <a:r>
              <a:rPr lang="lt-LT" sz="2800" dirty="0" err="1" smtClean="0"/>
              <a:t>škų</a:t>
            </a:r>
            <a:r>
              <a:rPr lang="lt-LT" sz="2800" dirty="0" smtClean="0"/>
              <a:t> plotas - 161 mln. ha</a:t>
            </a:r>
            <a:endParaRPr lang="en-GB" sz="2800" dirty="0" smtClean="0"/>
          </a:p>
          <a:p>
            <a:pPr marL="0" indent="0">
              <a:buNone/>
            </a:pPr>
            <a:r>
              <a:rPr lang="lt-LT" sz="2800" dirty="0" smtClean="0"/>
              <a:t>ES vyrauja privati miškų nuosavybė -  60,3 </a:t>
            </a:r>
            <a:r>
              <a:rPr lang="en-GB" sz="2800" dirty="0" smtClean="0"/>
              <a:t>%</a:t>
            </a:r>
            <a:endParaRPr lang="lt-LT" sz="2800" dirty="0" smtClean="0"/>
          </a:p>
          <a:p>
            <a:pPr marL="0" indent="0">
              <a:buNone/>
            </a:pPr>
            <a:r>
              <a:rPr lang="lt-LT" altLang="lt-LT" sz="2800" dirty="0" smtClean="0"/>
              <a:t>15 mln. privataus miško savininkų</a:t>
            </a:r>
            <a:endParaRPr lang="lt-LT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752825"/>
              </p:ext>
            </p:extLst>
          </p:nvPr>
        </p:nvGraphicFramePr>
        <p:xfrm>
          <a:off x="0" y="3212976"/>
          <a:ext cx="89289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6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28540" cy="1143000"/>
          </a:xfrm>
        </p:spPr>
        <p:txBody>
          <a:bodyPr/>
          <a:lstStyle/>
          <a:p>
            <a:r>
              <a:rPr lang="lt-LT" dirty="0" smtClean="0"/>
              <a:t>Miško nuosavybės formos Europoje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3528" y="1628800"/>
            <a:ext cx="2808312" cy="1008112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sz="2400" b="1" dirty="0">
                <a:solidFill>
                  <a:schemeClr val="tx1"/>
                </a:solidFill>
              </a:rPr>
              <a:t>Visuomeniniai </a:t>
            </a:r>
            <a:r>
              <a:rPr lang="lt-LT" sz="2400" b="1" dirty="0" smtClean="0">
                <a:solidFill>
                  <a:schemeClr val="tx1"/>
                </a:solidFill>
              </a:rPr>
              <a:t>miškai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2789312"/>
            <a:ext cx="2808312" cy="504056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t-LT" dirty="0">
                <a:solidFill>
                  <a:schemeClr val="tx1"/>
                </a:solidFill>
              </a:rPr>
              <a:t>Valstybinės reikšmės miškai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3445768"/>
            <a:ext cx="2808312" cy="504056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t-LT" dirty="0">
                <a:solidFill>
                  <a:schemeClr val="tx1"/>
                </a:solidFill>
              </a:rPr>
              <a:t>Bendruomeniniai miškai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4102224"/>
            <a:ext cx="2808312" cy="504056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t-LT" dirty="0">
                <a:solidFill>
                  <a:schemeClr val="tx1"/>
                </a:solidFill>
              </a:rPr>
              <a:t>Provinciniai miškai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5936" y="1628800"/>
            <a:ext cx="4536504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sz="2400" b="1" dirty="0">
                <a:solidFill>
                  <a:schemeClr val="tx1"/>
                </a:solidFill>
              </a:rPr>
              <a:t>Privačios nuosavybės miškai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61710" y="2793784"/>
            <a:ext cx="2808312" cy="1156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dirty="0">
                <a:solidFill>
                  <a:schemeClr val="tx1"/>
                </a:solidFill>
              </a:rPr>
              <a:t>Fiziniams asmenis priklausantys miškai (pavieniai savininkai ir šeimos)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62615" y="2789312"/>
            <a:ext cx="2423125" cy="116051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sz="2000" dirty="0">
                <a:solidFill>
                  <a:schemeClr val="tx1"/>
                </a:solidFill>
              </a:rPr>
              <a:t>Juridiniams asmenims priklausantys miškai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4067" y="4028260"/>
            <a:ext cx="2808312" cy="5780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dirty="0">
                <a:solidFill>
                  <a:schemeClr val="tx1"/>
                </a:solidFill>
              </a:rPr>
              <a:t>Miško pramonei priklausantys miškai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94430" y="4775292"/>
            <a:ext cx="2808312" cy="5780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dirty="0">
                <a:solidFill>
                  <a:schemeClr val="tx1"/>
                </a:solidFill>
              </a:rPr>
              <a:t>Privačioms kompanijoms priklausantys miškai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4258816" cy="1143000"/>
          </a:xfrm>
        </p:spPr>
        <p:txBody>
          <a:bodyPr/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Privačių miško valdų skaičiaus pasiskirstymas pagal valdų dydį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3144" y="5635949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i="1" dirty="0" smtClean="0"/>
              <a:t>Austrija, Belgija, Bulgarija, Prancūzija, Vengrija, Latvija, Lietuva, Slovakija, Jungtinė Karalystė</a:t>
            </a:r>
            <a:endParaRPr lang="en-GB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37115"/>
              </p:ext>
            </p:extLst>
          </p:nvPr>
        </p:nvGraphicFramePr>
        <p:xfrm>
          <a:off x="49177" y="2060848"/>
          <a:ext cx="4860032" cy="342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401467"/>
              </p:ext>
            </p:extLst>
          </p:nvPr>
        </p:nvGraphicFramePr>
        <p:xfrm>
          <a:off x="4692285" y="1988840"/>
          <a:ext cx="4572000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62061" y="565341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i="1" dirty="0" smtClean="0"/>
              <a:t>Austrija, Belgija, Bulgarija, Prancūzija, Latvija, Slovakija, Jungtinė Karalystė</a:t>
            </a:r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404664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Privačių miško valdų ploto pasiskirstymas pagal valdos dydį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Viešosios ir privačios miškų nuosavybės struktūra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6D3D8-3422-439C-89A4-0C462E1866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113076"/>
              </p:ext>
            </p:extLst>
          </p:nvPr>
        </p:nvGraphicFramePr>
        <p:xfrm>
          <a:off x="55375" y="25100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5733256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/>
              <a:t>Belgija, Bulgarija, Čekija, Suomija, Prancūzija, Vengrija, Norvegija, Lenkija, Rumunija, Slovakija, Jungtinė Karalystė</a:t>
            </a:r>
            <a:endParaRPr lang="en-GB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874653"/>
              </p:ext>
            </p:extLst>
          </p:nvPr>
        </p:nvGraphicFramePr>
        <p:xfrm>
          <a:off x="4487416" y="25100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107504" y="1844824"/>
            <a:ext cx="4258816" cy="7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Visuomeniniai miškai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611103" y="1844824"/>
            <a:ext cx="4258816" cy="7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Privatūs miškai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11103" y="198884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720080"/>
          </a:xfrm>
        </p:spPr>
        <p:txBody>
          <a:bodyPr/>
          <a:lstStyle/>
          <a:p>
            <a:r>
              <a:rPr lang="lt-LT" sz="3600" dirty="0" smtClean="0"/>
              <a:t>Miškų nuosavybės struktūra pagal šalis</a:t>
            </a:r>
            <a:endParaRPr lang="en-GB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125520"/>
              </p:ext>
            </p:extLst>
          </p:nvPr>
        </p:nvGraphicFramePr>
        <p:xfrm>
          <a:off x="-18752" y="1052736"/>
          <a:ext cx="4572000" cy="281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944993"/>
              </p:ext>
            </p:extLst>
          </p:nvPr>
        </p:nvGraphicFramePr>
        <p:xfrm>
          <a:off x="4572000" y="1052736"/>
          <a:ext cx="4572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192984"/>
              </p:ext>
            </p:extLst>
          </p:nvPr>
        </p:nvGraphicFramePr>
        <p:xfrm>
          <a:off x="0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361663"/>
              </p:ext>
            </p:extLst>
          </p:nvPr>
        </p:nvGraphicFramePr>
        <p:xfrm>
          <a:off x="4561858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416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688865"/>
              </p:ext>
            </p:extLst>
          </p:nvPr>
        </p:nvGraphicFramePr>
        <p:xfrm>
          <a:off x="0" y="5486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643580"/>
              </p:ext>
            </p:extLst>
          </p:nvPr>
        </p:nvGraphicFramePr>
        <p:xfrm>
          <a:off x="4572000" y="5486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366778"/>
              </p:ext>
            </p:extLst>
          </p:nvPr>
        </p:nvGraphicFramePr>
        <p:xfrm>
          <a:off x="0" y="3284984"/>
          <a:ext cx="45720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597604"/>
              </p:ext>
            </p:extLst>
          </p:nvPr>
        </p:nvGraphicFramePr>
        <p:xfrm>
          <a:off x="4572000" y="3284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235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279214"/>
              </p:ext>
            </p:extLst>
          </p:nvPr>
        </p:nvGraphicFramePr>
        <p:xfrm>
          <a:off x="4572000" y="5486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998792"/>
              </p:ext>
            </p:extLst>
          </p:nvPr>
        </p:nvGraphicFramePr>
        <p:xfrm>
          <a:off x="0" y="5486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410516"/>
              </p:ext>
            </p:extLst>
          </p:nvPr>
        </p:nvGraphicFramePr>
        <p:xfrm>
          <a:off x="2483768" y="3284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549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12276</TotalTime>
  <Words>589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 Privačios miškų nuosavybės struktūra Europos šalių pavyzdžiu</vt:lpstr>
      <vt:lpstr>PowerPoint Presentation</vt:lpstr>
      <vt:lpstr>PowerPoint Presentation</vt:lpstr>
      <vt:lpstr>Miško nuosavybės formos Europoje</vt:lpstr>
      <vt:lpstr>Privačių miško valdų skaičiaus pasiskirstymas pagal valdų dydį</vt:lpstr>
      <vt:lpstr>Viešosios ir privačios miškų nuosavybės struktūra</vt:lpstr>
      <vt:lpstr>Miškų nuosavybės struktūra pagal šalis</vt:lpstr>
      <vt:lpstr>PowerPoint Presentation</vt:lpstr>
      <vt:lpstr>PowerPoint Presentation</vt:lpstr>
      <vt:lpstr>Viešosios ir privačios miškų nuosavybės struktūra Lietuvoje</vt:lpstr>
      <vt:lpstr>PowerPoint Presentation</vt:lpstr>
      <vt:lpstr>Šiuo metu  problema NR.1 Europoje smulkių privataus miško savininkų mobilizavimas ir informacijos apie juos trūkumas </vt:lpstr>
      <vt:lpstr>Apibendrinimas</vt:lpstr>
    </vt:vector>
  </TitlesOfParts>
  <Company>lzuu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ŽEMĖS ŪKIO UNIVERSITETAS Miškotvarkos katedra  MOKSLINĖS IR TECHNOLOGINĖS KŪRYBOS METODOLOGINIAI PAGRINDAI</dc:title>
  <dc:creator>lzuu</dc:creator>
  <cp:lastModifiedBy>Dainius</cp:lastModifiedBy>
  <cp:revision>912</cp:revision>
  <cp:lastPrinted>2017-03-17T13:25:53Z</cp:lastPrinted>
  <dcterms:created xsi:type="dcterms:W3CDTF">2010-09-02T11:08:34Z</dcterms:created>
  <dcterms:modified xsi:type="dcterms:W3CDTF">2018-04-09T12:51:53Z</dcterms:modified>
</cp:coreProperties>
</file>